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  <p:sldMasterId id="2147483649" r:id="rId5"/>
    <p:sldMasterId id="2147483650" r:id="rId6"/>
    <p:sldMasterId id="2147483651" r:id="rId7"/>
    <p:sldMasterId id="2147483652" r:id="rId8"/>
    <p:sldMasterId id="2147483653" r:id="rId9"/>
    <p:sldMasterId id="2147483654" r:id="rId10"/>
    <p:sldMasterId id="2147483655" r:id="rId11"/>
    <p:sldMasterId id="2147483656" r:id="rId12"/>
    <p:sldMasterId id="2147483657" r:id="rId13"/>
    <p:sldMasterId id="2147483658" r:id="rId14"/>
    <p:sldMasterId id="2147483659" r:id="rId15"/>
    <p:sldMasterId id="2147483660" r:id="rId16"/>
    <p:sldMasterId id="2147483661" r:id="rId17"/>
  </p:sldMasterIdLst>
  <p:sldIdLst>
    <p:sldId id="260" r:id="rId18"/>
  </p:sldIdLst>
  <p:sldSz cx="12801600" cy="22860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1pPr>
    <a:lvl2pPr marL="482600" indent="657225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2pPr>
    <a:lvl3pPr marL="966788" indent="1314450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3pPr>
    <a:lvl4pPr marL="1454150" indent="19685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4pPr>
    <a:lvl5pPr marL="1936750" indent="2625725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5pPr>
    <a:lvl6pPr marL="22860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6pPr>
    <a:lvl7pPr marL="27432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7pPr>
    <a:lvl8pPr marL="32004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8pPr>
    <a:lvl9pPr marL="36576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9pPr>
  </p:defaultTextStyle>
  <p:extLst>
    <p:ext uri="{EFAFB233-063F-42B5-8137-9DF3F51BA10A}">
      <p15:sldGuideLst xmlns:p15="http://schemas.microsoft.com/office/powerpoint/2012/main">
        <p15:guide id="1" orient="horz" pos="7200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FFCC66"/>
    <a:srgbClr val="FF9933"/>
    <a:srgbClr val="0000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885A9B-874A-9B9B-56A3-92867FD83FC1}" v="48" dt="2025-02-17T06:14:15.720"/>
    <p1510:client id="{ED4DB9BB-4856-0E1E-5435-3FBB30B6525D}" v="1" dt="2025-02-17T03:52:00.0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570" autoAdjust="0"/>
  </p:normalViewPr>
  <p:slideViewPr>
    <p:cSldViewPr>
      <p:cViewPr>
        <p:scale>
          <a:sx n="33" d="100"/>
          <a:sy n="33" d="100"/>
        </p:scale>
        <p:origin x="2520" y="-1171"/>
      </p:cViewPr>
      <p:guideLst>
        <p:guide orient="horz" pos="7200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883360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77439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71234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11795220"/>
            <a:ext cx="5106416" cy="2651219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11795220"/>
            <a:ext cx="5106416" cy="2651219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94874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790743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744276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16644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2508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150591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84159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3841571"/>
            <a:ext cx="2574544" cy="106048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3841571"/>
            <a:ext cx="7638288" cy="106048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962057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251712" y="3841571"/>
            <a:ext cx="10298176" cy="10604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86734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574153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000354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621806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039726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518458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202938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96321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320674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585824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439345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522016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1236486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946053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446550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225663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566422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22112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212040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049956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312620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84655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332881"/>
            <a:ext cx="2880360" cy="150889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8555736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733401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81311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917343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  <a:prstGeom prst="rect">
            <a:avLst/>
          </a:prstGeom>
        </p:spPr>
        <p:txBody>
          <a:bodyPr lIns="97067" tIns="48535" rIns="97067" bIns="48535"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623190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2975864"/>
            <a:ext cx="5106416" cy="1690828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2975864"/>
            <a:ext cx="5106416" cy="1690828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4872263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570164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604060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38957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903176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7473424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5885747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916437"/>
            <a:ext cx="2880360" cy="18967711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916437"/>
            <a:ext cx="8555736" cy="189677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446897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1790097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074105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7337705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7810740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5831650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2570891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1963600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894576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3551317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46938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332877"/>
            <a:ext cx="2880360" cy="15903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77"/>
            <a:ext cx="8555736" cy="15903928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6509220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3076164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6925253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590530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0277616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3715639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665942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016091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655557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9702857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8719880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332877"/>
            <a:ext cx="2880360" cy="15903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77"/>
            <a:ext cx="8555736" cy="15903928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43518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794510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767171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2894499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856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6000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749400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3332255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2020540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2949345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3664167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4181573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3015710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57064" y="3300505"/>
            <a:ext cx="1443736" cy="156638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5856" y="3300505"/>
            <a:ext cx="4245864" cy="156638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7857218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3001592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5290455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061995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856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6000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8195206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493468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148284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901855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6479474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0384428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1012417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57064" y="3300505"/>
            <a:ext cx="1443736" cy="156638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5856" y="3300505"/>
            <a:ext cx="4245864" cy="156638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0518913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5490830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800898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5875570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1517559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4858199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8962997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891952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762888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15581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263750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95180"/>
            <a:ext cx="2880360" cy="198266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95180"/>
            <a:ext cx="8555736" cy="19826654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9466456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4288206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6367725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  <a:prstGeom prst="rect">
            <a:avLst/>
          </a:prstGeom>
        </p:spPr>
        <p:txBody>
          <a:bodyPr lIns="97067" tIns="48535" rIns="97067" bIns="48535"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7455165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0761745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289326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3565159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762511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1219495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018453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5235423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916430"/>
            <a:ext cx="2880360" cy="19505396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916430"/>
            <a:ext cx="8555736" cy="19505396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4992264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3811133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5767375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319222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647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1145291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7406780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2232401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45377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1490709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256649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3810608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528620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265730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847865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667315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9639683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03125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2409818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994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799482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8126494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5214229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7571121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4133228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64492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7071483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2512" y="6492782"/>
            <a:ext cx="19060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43872" y="6492782"/>
            <a:ext cx="19060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6378449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6940196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410265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332968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2052736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425335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5877151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7629303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7272728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9400515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6646978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647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5015777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259514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3752719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4878336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8336931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599317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3987250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04527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11795125"/>
            <a:ext cx="102997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3840163"/>
            <a:ext cx="10299700" cy="773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10299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8741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358900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30388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0187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77336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262564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747904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33243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18586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6950075"/>
            <a:ext cx="10299700" cy="893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2978150"/>
            <a:ext cx="10299700" cy="169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87413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358900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30388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01875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773363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262564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747904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33243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18586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17259300"/>
            <a:ext cx="10299700" cy="397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17259300"/>
            <a:ext cx="10299700" cy="397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7063" y="11226800"/>
            <a:ext cx="5773737" cy="773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7063" y="3302000"/>
            <a:ext cx="5773737" cy="773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7063" y="11226800"/>
            <a:ext cx="5773737" cy="773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7063" y="3302000"/>
            <a:ext cx="5773737" cy="773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94297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41446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85950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57438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82892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31649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80183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8717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7251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94297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41446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85950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57438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82892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31649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80183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8717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7251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4965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10299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51750" y="6491288"/>
            <a:ext cx="38989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4965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2611920-7FFF-42DD-942B-DD8B8F7E8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461" y="-298"/>
            <a:ext cx="12801600" cy="3328423"/>
          </a:xfrm>
          <a:prstGeom prst="rect">
            <a:avLst/>
          </a:prstGeom>
        </p:spPr>
      </p:pic>
      <p:cxnSp>
        <p:nvCxnSpPr>
          <p:cNvPr id="14343" name="Straight Connector 2"/>
          <p:cNvCxnSpPr>
            <a:cxnSpLocks noChangeShapeType="1"/>
          </p:cNvCxnSpPr>
          <p:nvPr/>
        </p:nvCxnSpPr>
        <p:spPr bwMode="auto">
          <a:xfrm>
            <a:off x="203200" y="3763398"/>
            <a:ext cx="12344400" cy="0"/>
          </a:xfrm>
          <a:prstGeom prst="line">
            <a:avLst/>
          </a:prstGeom>
          <a:noFill/>
          <a:ln w="254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163EF7-8CCB-4F64-8ACA-D4ADDD50F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31577"/>
            <a:ext cx="12801600" cy="3328423"/>
          </a:xfrm>
          <a:prstGeom prst="rect">
            <a:avLst/>
          </a:prstGeom>
        </p:spPr>
      </p:pic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1257300" y="22098000"/>
            <a:ext cx="10287000" cy="52890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067" tIns="48535" rIns="97067" bIns="48535">
            <a:spAutoFit/>
          </a:bodyPr>
          <a:lstStyle>
            <a:lvl1pPr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1pPr>
            <a:lvl2pPr marL="742950" indent="-28575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2pPr>
            <a:lvl3pPr marL="1143000" indent="-22860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3pPr>
            <a:lvl4pPr marL="1600200" indent="-22860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4pPr>
            <a:lvl5pPr marL="2057400" indent="-22860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9pPr>
          </a:lstStyle>
          <a:p>
            <a:pPr eaLnBrk="1" hangingPunct="1"/>
            <a:r>
              <a:rPr lang="ru-RU" altLang="de-DE" sz="2800" b="1" dirty="0">
                <a:solidFill>
                  <a:schemeClr val="bg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КАРАГАНДА, 17 АПРЕЛЯ 2026 ГОДА</a:t>
            </a:r>
            <a:endParaRPr lang="en-US" altLang="de-DE" sz="2800" b="1" dirty="0">
              <a:solidFill>
                <a:schemeClr val="bg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Лого КМУ">
            <a:extLst>
              <a:ext uri="{FF2B5EF4-FFF2-40B4-BE49-F238E27FC236}">
                <a16:creationId xmlns:a16="http://schemas.microsoft.com/office/drawing/2014/main" id="{AEC97EF3-9D4F-44A8-9523-ECC6326C8617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2" y="1254185"/>
            <a:ext cx="3810000" cy="224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22">
            <a:extLst>
              <a:ext uri="{FF2B5EF4-FFF2-40B4-BE49-F238E27FC236}">
                <a16:creationId xmlns:a16="http://schemas.microsoft.com/office/drawing/2014/main" id="{A129F8EB-5323-4CE0-9D32-4D50960FE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2982" y="1312654"/>
            <a:ext cx="10560039" cy="1369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37" tIns="342842" rIns="137137" bIns="342842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kk-KZ" sz="4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Е-ПОСТЕРА</a:t>
            </a:r>
            <a:endParaRPr lang="en-US" sz="4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123">
            <a:extLst>
              <a:ext uri="{FF2B5EF4-FFF2-40B4-BE49-F238E27FC236}">
                <a16:creationId xmlns:a16="http://schemas.microsoft.com/office/drawing/2014/main" id="{C0938DB0-641B-4263-ABE0-39BADF144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7742" y="2202749"/>
            <a:ext cx="8061319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137137" rIns="137137" bIns="137137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kk-KZ" sz="3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Ф.И.О. участника/-ов</a:t>
            </a:r>
          </a:p>
          <a:p>
            <a:pPr algn="ctr" eaLnBrk="1" hangingPunct="1"/>
            <a:r>
              <a:rPr lang="kk-KZ" sz="3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32">
            <a:extLst>
              <a:ext uri="{FF2B5EF4-FFF2-40B4-BE49-F238E27FC236}">
                <a16:creationId xmlns:a16="http://schemas.microsoft.com/office/drawing/2014/main" id="{AD618CB1-344F-4A10-B016-A461102E0CB5}"/>
              </a:ext>
            </a:extLst>
          </p:cNvPr>
          <p:cNvSpPr/>
          <p:nvPr/>
        </p:nvSpPr>
        <p:spPr>
          <a:xfrm>
            <a:off x="-921804" y="3838751"/>
            <a:ext cx="4515118" cy="6306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36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en-US" sz="3600" b="1" u="sng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33">
            <a:extLst>
              <a:ext uri="{FF2B5EF4-FFF2-40B4-BE49-F238E27FC236}">
                <a16:creationId xmlns:a16="http://schemas.microsoft.com/office/drawing/2014/main" id="{9FF8B1BD-6AE6-4E96-8615-2CDE5609BC81}"/>
              </a:ext>
            </a:extLst>
          </p:cNvPr>
          <p:cNvSpPr/>
          <p:nvPr/>
        </p:nvSpPr>
        <p:spPr>
          <a:xfrm>
            <a:off x="5639938" y="3590618"/>
            <a:ext cx="6296925" cy="10327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36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 методы</a:t>
            </a:r>
            <a:endParaRPr lang="en-US" sz="3600" b="1" u="sng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44">
            <a:extLst>
              <a:ext uri="{FF2B5EF4-FFF2-40B4-BE49-F238E27FC236}">
                <a16:creationId xmlns:a16="http://schemas.microsoft.com/office/drawing/2014/main" id="{ADAFC182-1A5D-4D50-9765-307CD5BA02E8}"/>
              </a:ext>
            </a:extLst>
          </p:cNvPr>
          <p:cNvSpPr/>
          <p:nvPr/>
        </p:nvSpPr>
        <p:spPr>
          <a:xfrm>
            <a:off x="-340731" y="8319712"/>
            <a:ext cx="6619207" cy="9772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36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 обсуждение</a:t>
            </a:r>
            <a:endParaRPr lang="en-US" sz="3600" b="1" u="sng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35">
            <a:extLst>
              <a:ext uri="{FF2B5EF4-FFF2-40B4-BE49-F238E27FC236}">
                <a16:creationId xmlns:a16="http://schemas.microsoft.com/office/drawing/2014/main" id="{B11A81D2-DB59-47C6-B74C-BA0901555771}"/>
              </a:ext>
            </a:extLst>
          </p:cNvPr>
          <p:cNvSpPr/>
          <p:nvPr/>
        </p:nvSpPr>
        <p:spPr>
          <a:xfrm>
            <a:off x="3979669" y="18989634"/>
            <a:ext cx="4783332" cy="7123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36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en-US" sz="3600" b="1" u="sng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5ECA71-CBFF-4566-89BD-B24FC6E52EA5}"/>
              </a:ext>
            </a:extLst>
          </p:cNvPr>
          <p:cNvSpPr txBox="1"/>
          <p:nvPr/>
        </p:nvSpPr>
        <p:spPr>
          <a:xfrm>
            <a:off x="300769" y="4513175"/>
            <a:ext cx="567599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введении можно указать: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проблемы, с которой связано исследование или установление научного контекста.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белых пятен в проблеме или того, что еще не сделано.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Формулировка цели исследования.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важности исследования.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49AF22-AF7D-49B8-9266-18B53496A8CB}"/>
              </a:ext>
            </a:extLst>
          </p:cNvPr>
          <p:cNvSpPr txBox="1"/>
          <p:nvPr/>
        </p:nvSpPr>
        <p:spPr>
          <a:xfrm>
            <a:off x="6441707" y="4469383"/>
            <a:ext cx="622240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структура раздела: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схема эксперимента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Популяции/образцы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района исследования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отбора образцов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Обработка/подготовка образцов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Переменные и измерения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Статистическая обработка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0A7A66-D37B-4FB7-9BE5-C377244C5B22}"/>
              </a:ext>
            </a:extLst>
          </p:cNvPr>
          <p:cNvSpPr txBox="1"/>
          <p:nvPr/>
        </p:nvSpPr>
        <p:spPr>
          <a:xfrm>
            <a:off x="249907" y="9208957"/>
            <a:ext cx="57268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даются в обработанном варианте в виде:</a:t>
            </a:r>
          </a:p>
          <a:p>
            <a:pPr algn="just" eaLnBrk="1" hangingPunct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таблиц, </a:t>
            </a:r>
          </a:p>
          <a:p>
            <a:pPr algn="just" eaLnBrk="1" hangingPunct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графиков, </a:t>
            </a:r>
          </a:p>
          <a:p>
            <a:pPr algn="just" eaLnBrk="1" hangingPunct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диаграмм, 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уравнений, 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фотографий, </a:t>
            </a:r>
          </a:p>
          <a:p>
            <a:pPr marL="342900" indent="-342900" algn="just" eaLnBrk="1" hangingPunct="1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рисунков  и др.</a:t>
            </a:r>
          </a:p>
          <a:p>
            <a:pPr algn="just" eaLnBrk="1" hangingPunct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Обсуждение – это идеи, предположения о полученных фактах, сравнение полученных собственных результатов с результатами других авторов.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C1045A-48DA-40B9-AED5-E196E5EB407A}"/>
              </a:ext>
            </a:extLst>
          </p:cNvPr>
          <p:cNvSpPr txBox="1"/>
          <p:nvPr/>
        </p:nvSpPr>
        <p:spPr>
          <a:xfrm>
            <a:off x="2997521" y="19674847"/>
            <a:ext cx="782287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заключении можно: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обобщить результаты;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практическое применение;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направление для будущих исследований.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8756" y="9036749"/>
            <a:ext cx="5876371" cy="4330470"/>
          </a:xfrm>
          <a:prstGeom prst="rect">
            <a:avLst/>
          </a:prstGeom>
        </p:spPr>
      </p:pic>
      <p:sp>
        <p:nvSpPr>
          <p:cNvPr id="26" name="Text Box 180">
            <a:extLst>
              <a:ext uri="{FF2B5EF4-FFF2-40B4-BE49-F238E27FC236}">
                <a16:creationId xmlns:a16="http://schemas.microsoft.com/office/drawing/2014/main" id="{0EF553AE-2F9D-4C67-BDBF-729D45C15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3257" y="13502630"/>
            <a:ext cx="4878812" cy="43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диаграммы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Content Placeholder 114" descr="Sample table with 4 columns, 7 rows." title="Sample Table">
            <a:extLst>
              <a:ext uri="{FF2B5EF4-FFF2-40B4-BE49-F238E27FC236}">
                <a16:creationId xmlns:a16="http://schemas.microsoft.com/office/drawing/2014/main" id="{0E637337-0507-41F6-97D2-13754FA48B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4791916"/>
              </p:ext>
            </p:extLst>
          </p:nvPr>
        </p:nvGraphicFramePr>
        <p:xfrm>
          <a:off x="6725299" y="14453137"/>
          <a:ext cx="5414728" cy="3074052"/>
        </p:xfrm>
        <a:graphic>
          <a:graphicData uri="http://schemas.openxmlformats.org/drawingml/2006/table">
            <a:tbl>
              <a:tblPr firstRow="1" bandRow="1"/>
              <a:tblGrid>
                <a:gridCol w="1353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3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6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790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4001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954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" name="Text Box 180">
            <a:extLst>
              <a:ext uri="{FF2B5EF4-FFF2-40B4-BE49-F238E27FC236}">
                <a16:creationId xmlns:a16="http://schemas.microsoft.com/office/drawing/2014/main" id="{3C922B17-9F75-4CE0-AACF-62763CFE7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260" y="17702312"/>
            <a:ext cx="4121040" cy="43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таблицы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530" y="13894132"/>
            <a:ext cx="4112872" cy="2844890"/>
          </a:xfrm>
          <a:prstGeom prst="rect">
            <a:avLst/>
          </a:prstGeom>
        </p:spPr>
      </p:pic>
      <p:pic>
        <p:nvPicPr>
          <p:cNvPr id="30" name="Picture 179" descr="Picture2">
            <a:extLst>
              <a:ext uri="{FF2B5EF4-FFF2-40B4-BE49-F238E27FC236}">
                <a16:creationId xmlns:a16="http://schemas.microsoft.com/office/drawing/2014/main" id="{687C7477-CD31-4BF4-90D8-9FE7AB13F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384" y="16267285"/>
            <a:ext cx="3928416" cy="2618792"/>
          </a:xfrm>
          <a:prstGeom prst="rect">
            <a:avLst/>
          </a:prstGeom>
          <a:noFill/>
          <a:ln w="57150">
            <a:solidFill>
              <a:sysClr val="window" lastClr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F4BF64546C73A40A9597998E2737A1E" ma:contentTypeVersion="10" ma:contentTypeDescription="Создание документа." ma:contentTypeScope="" ma:versionID="0a0a39d2dd5a464e145da3408000c665">
  <xsd:schema xmlns:xsd="http://www.w3.org/2001/XMLSchema" xmlns:xs="http://www.w3.org/2001/XMLSchema" xmlns:p="http://schemas.microsoft.com/office/2006/metadata/properties" xmlns:ns3="2ff0b6ba-d77e-4390-b2e4-ab4a8fe49c4b" targetNamespace="http://schemas.microsoft.com/office/2006/metadata/properties" ma:root="true" ma:fieldsID="49944cb625b98d88ae15fd0cac2d72b2" ns3:_="">
    <xsd:import namespace="2ff0b6ba-d77e-4390-b2e4-ab4a8fe49c4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0b6ba-d77e-4390-b2e4-ab4a8fe49c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EDFA07-44BC-48F4-AAFA-00DDB6A125D3}">
  <ds:schemaRefs>
    <ds:schemaRef ds:uri="http://schemas.microsoft.com/office/2006/metadata/properties"/>
    <ds:schemaRef ds:uri="2ff0b6ba-d77e-4390-b2e4-ab4a8fe49c4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727CE89-4E4B-4A66-B6C7-7695944DD7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0b6ba-d77e-4390-b2e4-ab4a8fe49c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4DB249-7B71-4071-AC15-871B41B668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Pages>0</Pages>
  <Words>194</Words>
  <Characters>0</Characters>
  <Application>Microsoft Office PowerPoint</Application>
  <PresentationFormat>Произвольный</PresentationFormat>
  <Lines>0</Lines>
  <Paragraphs>60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</vt:i4>
      </vt:variant>
    </vt:vector>
  </HeadingPairs>
  <TitlesOfParts>
    <vt:vector size="18" baseType="lpstr">
      <vt:lpstr>Arial</vt:lpstr>
      <vt:lpstr>GillSans</vt:lpstr>
      <vt:lpstr>Times New Roman</vt:lpstr>
      <vt:lpstr>Title &amp; Subtitle</vt:lpstr>
      <vt:lpstr>Title &amp; Bullets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Батықова Әлия</cp:lastModifiedBy>
  <cp:revision>44</cp:revision>
  <dcterms:modified xsi:type="dcterms:W3CDTF">2026-03-04T06:29:26Z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CatchAll">
    <vt:lpwstr/>
  </property>
  <property fmtid="{D5CDD505-2E9C-101B-9397-08002B2CF9AE}" pid="3" name="lcf76f155ced4ddcb4097134ff3c332f">
    <vt:lpwstr/>
  </property>
  <property fmtid="{D5CDD505-2E9C-101B-9397-08002B2CF9AE}" pid="4" name="ContentTypeId">
    <vt:lpwstr>0x0101005F4BF64546C73A40A9597998E2737A1E</vt:lpwstr>
  </property>
</Properties>
</file>